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76" r:id="rId2"/>
    <p:sldId id="311" r:id="rId3"/>
    <p:sldId id="323" r:id="rId4"/>
    <p:sldId id="319" r:id="rId5"/>
    <p:sldId id="318" r:id="rId6"/>
    <p:sldId id="320" r:id="rId7"/>
    <p:sldId id="321" r:id="rId8"/>
    <p:sldId id="306" r:id="rId9"/>
  </p:sldIdLst>
  <p:sldSz cx="51120675" cy="28754388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276"/>
            <p14:sldId id="311"/>
            <p14:sldId id="323"/>
            <p14:sldId id="319"/>
            <p14:sldId id="318"/>
            <p14:sldId id="320"/>
            <p14:sldId id="321"/>
            <p14:sldId id="306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A67B8"/>
    <a:srgbClr val="00359E"/>
    <a:srgbClr val="B45210"/>
    <a:srgbClr val="002F8E"/>
    <a:srgbClr val="007635"/>
    <a:srgbClr val="9E5ECE"/>
    <a:srgbClr val="7E36B4"/>
    <a:srgbClr val="0085B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291" autoAdjust="0"/>
  </p:normalViewPr>
  <p:slideViewPr>
    <p:cSldViewPr snapToGrid="0">
      <p:cViewPr varScale="1">
        <p:scale>
          <a:sx n="19" d="100"/>
          <a:sy n="19" d="100"/>
        </p:scale>
        <p:origin x="774" y="42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E7BF4-6678-4A31-8E1F-9ADB10C4EC4F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81855-BF26-42CE-8F45-2FAFE6BCF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31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/>
            </a:gs>
            <a:gs pos="0">
              <a:schemeClr val="accent1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203303" y="10436653"/>
            <a:ext cx="39712451" cy="3954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8338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4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 b="1" dirty="0">
              <a:latin typeface="+mn-lt"/>
            </a:endParaRPr>
          </a:p>
          <a:p>
            <a:pPr algn="ctr"/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Maxsus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elektron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tizim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orqali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ruxsat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etish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xususiyatiga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ega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ayrim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hujjatlarni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berish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tartib-taomillari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to‘g‘risidagi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yagona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nizomni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tasdiqlash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haqida</a:t>
            </a:r>
            <a:endParaRPr lang="ru-RU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210300" y="-2953942"/>
            <a:ext cx="3086100" cy="13373104"/>
          </a:xfrm>
          <a:prstGeom prst="chevron">
            <a:avLst>
              <a:gd name="adj" fmla="val 634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6210300" y="-5069687"/>
            <a:ext cx="3086100" cy="13373104"/>
          </a:xfrm>
          <a:prstGeom prst="chevron">
            <a:avLst>
              <a:gd name="adj" fmla="val 634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7598851" y="16842174"/>
            <a:ext cx="37193660" cy="165960"/>
          </a:xfrm>
          <a:prstGeom prst="line">
            <a:avLst/>
          </a:prstGeom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7203303" y="4665430"/>
            <a:ext cx="37984753" cy="7015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8338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4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Vazirlar</a:t>
            </a:r>
            <a:r>
              <a:rPr lang="en-US" sz="1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Mahkamasi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+mn-lt"/>
              </a:rPr>
              <a:t>Qarori</a:t>
            </a:r>
            <a:r>
              <a:rPr lang="en-US" sz="11500" b="1" dirty="0">
                <a:solidFill>
                  <a:srgbClr val="002060"/>
                </a:solidFill>
                <a:latin typeface="+mn-lt"/>
              </a:rPr>
              <a:t> </a:t>
            </a:r>
            <a:endParaRPr lang="uz-Cyrl-UZ" sz="115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112154" y="23463282"/>
            <a:ext cx="17316969" cy="3486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8338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4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z-Cyrl-UZ" sz="9600" b="1" dirty="0" smtClean="0">
                <a:solidFill>
                  <a:schemeClr val="bg1"/>
                </a:solidFill>
              </a:rPr>
              <a:t>86-son </a:t>
            </a:r>
            <a:r>
              <a:rPr lang="uz-Cyrl-UZ" sz="9600" b="1" dirty="0">
                <a:solidFill>
                  <a:schemeClr val="bg1"/>
                </a:solidFill>
              </a:rPr>
              <a:t>qaror, 2</a:t>
            </a:r>
            <a:r>
              <a:rPr lang="en-US" sz="9600" b="1" dirty="0">
                <a:solidFill>
                  <a:schemeClr val="bg1"/>
                </a:solidFill>
              </a:rPr>
              <a:t>2</a:t>
            </a:r>
            <a:r>
              <a:rPr lang="uz-Cyrl-UZ" sz="9600" b="1" dirty="0">
                <a:solidFill>
                  <a:schemeClr val="bg1"/>
                </a:solidFill>
              </a:rPr>
              <a:t>.02.2022y</a:t>
            </a:r>
            <a:r>
              <a:rPr lang="en-US" sz="9600" b="1" dirty="0">
                <a:solidFill>
                  <a:schemeClr val="bg1"/>
                </a:solidFill>
              </a:rPr>
              <a:t>.</a:t>
            </a:r>
            <a:endParaRPr lang="en-US" b="1" dirty="0"/>
          </a:p>
          <a:p>
            <a:pPr algn="ctr"/>
            <a:endParaRPr lang="uz-Cyrl-UZ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904" y="1290118"/>
            <a:ext cx="4678050" cy="472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7" y="-113888"/>
            <a:ext cx="51138141" cy="28777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13968038" y="45489"/>
            <a:ext cx="0" cy="2875438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14425238" y="10471911"/>
            <a:ext cx="33932454" cy="9815777"/>
            <a:chOff x="14276376" y="4781797"/>
            <a:chExt cx="31968025" cy="110545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1189AE0-10D8-4336-BEF5-0D89D5B9B3D7}"/>
                </a:ext>
              </a:extLst>
            </p:cNvPr>
            <p:cNvSpPr/>
            <p:nvPr/>
          </p:nvSpPr>
          <p:spPr>
            <a:xfrm>
              <a:off x="14999792" y="7413501"/>
              <a:ext cx="30964819" cy="8422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9600" b="1" dirty="0"/>
                <a:t>Ruxsatnoma olish uchun </a:t>
              </a:r>
              <a:r>
                <a:rPr lang="uz-Cyrl-UZ" sz="9600" dirty="0"/>
                <a:t>ariza berish, koʻrib chiqish, qayta rasmiylashtirish, amal qilish muddatini uzaytirish, amal qilishini toʻxtatib turish, ularni oʻzgartirish, bekor qilish va tugatishning yagona tartibi belgilandi.</a:t>
              </a:r>
              <a:endParaRPr lang="en-US" sz="9600" dirty="0"/>
            </a:p>
            <a:p>
              <a:pPr algn="just"/>
              <a:endParaRPr lang="ru-RU" sz="9600" dirty="0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48D51ED4-4CF0-4523-97AC-EF908C7E5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76376" y="4781797"/>
              <a:ext cx="31968025" cy="18338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3510838" y="9516548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0053"/>
            <a:ext cx="13756903" cy="7845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88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120675" cy="28734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3968038" y="45489"/>
            <a:ext cx="0" cy="2875438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13968038" y="11051069"/>
            <a:ext cx="35746803" cy="7839047"/>
            <a:chOff x="14276376" y="4781798"/>
            <a:chExt cx="33677337" cy="882833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1189AE0-10D8-4336-BEF5-0D89D5B9B3D7}"/>
                </a:ext>
              </a:extLst>
            </p:cNvPr>
            <p:cNvSpPr/>
            <p:nvPr/>
          </p:nvSpPr>
          <p:spPr>
            <a:xfrm>
              <a:off x="14885349" y="5464610"/>
              <a:ext cx="33068364" cy="8145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9600" b="1" dirty="0"/>
                <a:t> </a:t>
              </a:r>
              <a:r>
                <a:rPr lang="uz-Cyrl-UZ" sz="9600" dirty="0"/>
                <a:t>Qaror bilan </a:t>
              </a:r>
              <a:r>
                <a:rPr lang="uz-Cyrl-UZ" sz="9600" b="1" dirty="0"/>
                <a:t>27 ta</a:t>
              </a:r>
              <a:r>
                <a:rPr lang="uz-Cyrl-UZ" sz="9600" dirty="0"/>
                <a:t> ruxsat etish xususiyatiga ega hujjatlarning pasportlari tasdiqlandi</a:t>
              </a:r>
              <a:r>
                <a:rPr lang="uz-Cyrl-UZ" sz="9600" dirty="0" smtClean="0"/>
                <a:t>.</a:t>
              </a:r>
              <a:endParaRPr lang="en-US" sz="9600" dirty="0" smtClean="0"/>
            </a:p>
            <a:p>
              <a:pPr algn="just"/>
              <a:endParaRPr lang="uz-Cyrl-UZ" sz="9600" dirty="0" smtClean="0"/>
            </a:p>
            <a:p>
              <a:pPr algn="just"/>
              <a:endParaRPr lang="ru-RU" sz="8800" dirty="0"/>
            </a:p>
            <a:p>
              <a:pPr algn="just"/>
              <a:endParaRPr lang="ru-RU" sz="8800" dirty="0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8D51ED4-4CF0-4523-97AC-EF908C7E5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76376" y="4781798"/>
              <a:ext cx="31968025" cy="18338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1051069"/>
            <a:ext cx="13968039" cy="8470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510835" y="10071622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b="19529"/>
          <a:stretch/>
        </p:blipFill>
        <p:spPr>
          <a:xfrm>
            <a:off x="1" y="1402849"/>
            <a:ext cx="51120676" cy="27397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9529"/>
          <a:stretch/>
        </p:blipFill>
        <p:spPr>
          <a:xfrm>
            <a:off x="-1" y="9141515"/>
            <a:ext cx="13968037" cy="7493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13968038" y="45489"/>
            <a:ext cx="0" cy="2875438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14425238" y="9120681"/>
            <a:ext cx="34393563" cy="10489197"/>
            <a:chOff x="14276376" y="4781798"/>
            <a:chExt cx="32402439" cy="11812895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1189AE0-10D8-4336-BEF5-0D89D5B9B3D7}"/>
                </a:ext>
              </a:extLst>
            </p:cNvPr>
            <p:cNvSpPr/>
            <p:nvPr/>
          </p:nvSpPr>
          <p:spPr>
            <a:xfrm>
              <a:off x="14885351" y="4844383"/>
              <a:ext cx="31793464" cy="11750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9600" dirty="0"/>
                <a:t> Endilikda barcha arizalar </a:t>
              </a:r>
              <a:r>
                <a:rPr lang="uz-Cyrl-UZ" sz="9600" b="1" dirty="0"/>
                <a:t>elektron tarzda</a:t>
              </a:r>
              <a:r>
                <a:rPr lang="uz-Cyrl-UZ" sz="9600" dirty="0"/>
                <a:t> “Litsenziya” axborot tizimi</a:t>
              </a:r>
              <a:r>
                <a:rPr lang="uz-Cyrl-UZ" sz="9600" b="1" dirty="0"/>
                <a:t> </a:t>
              </a:r>
              <a:r>
                <a:rPr lang="uz-Cyrl-UZ" sz="9600" i="1" dirty="0"/>
                <a:t>(license.gov.uz)</a:t>
              </a:r>
              <a:r>
                <a:rPr lang="uz-Cyrl-UZ" sz="9600" b="1" dirty="0"/>
                <a:t> </a:t>
              </a:r>
              <a:r>
                <a:rPr lang="uz-Cyrl-UZ" sz="9600" dirty="0"/>
                <a:t>orqali </a:t>
              </a:r>
              <a:r>
                <a:rPr lang="uz-Cyrl-UZ" sz="9600" b="1" dirty="0"/>
                <a:t>dam olish va bayram kunlaridan qatʼi nazar</a:t>
              </a:r>
              <a:r>
                <a:rPr lang="uz-Cyrl-UZ" sz="9600" dirty="0"/>
                <a:t>, </a:t>
              </a:r>
              <a:r>
                <a:rPr lang="uz-Cyrl-UZ" sz="9600" b="1" dirty="0"/>
                <a:t>har kuni</a:t>
              </a:r>
              <a:r>
                <a:rPr lang="uz-Cyrl-UZ" sz="9600" dirty="0"/>
                <a:t> </a:t>
              </a:r>
              <a:r>
                <a:rPr lang="uz-Cyrl-UZ" sz="9600" b="1" dirty="0"/>
                <a:t>24 soat davomida </a:t>
              </a:r>
              <a:r>
                <a:rPr lang="uz-Cyrl-UZ" sz="9600" dirty="0"/>
                <a:t>qabul qilinadi. </a:t>
              </a:r>
              <a:endParaRPr lang="en-US" sz="9600" dirty="0"/>
            </a:p>
            <a:p>
              <a:pPr algn="just"/>
              <a:endParaRPr lang="uz-Cyrl-UZ" sz="9600" i="1" dirty="0" smtClean="0"/>
            </a:p>
            <a:p>
              <a:pPr algn="just"/>
              <a:r>
                <a:rPr lang="uz-Cyrl-UZ" sz="9600" dirty="0" smtClean="0"/>
                <a:t>Bu </a:t>
              </a:r>
              <a:r>
                <a:rPr lang="uz-Cyrl-UZ" sz="9600" dirty="0"/>
                <a:t>bilan fuqarolarning davlat organlariga </a:t>
              </a:r>
              <a:r>
                <a:rPr lang="uz-Cyrl-UZ" sz="9600" b="1" dirty="0">
                  <a:solidFill>
                    <a:srgbClr val="FF0000"/>
                  </a:solidFill>
                </a:rPr>
                <a:t>“borish” va “kutish” </a:t>
              </a:r>
              <a:r>
                <a:rPr lang="uz-Cyrl-UZ" sz="9600" dirty="0"/>
                <a:t>kabi ortiqcha ovoragarchiliklarga chek qoʻyildi. </a:t>
              </a:r>
              <a:endParaRPr lang="en-US" sz="9600" dirty="0"/>
            </a:p>
            <a:p>
              <a:pPr algn="just"/>
              <a:endParaRPr lang="ru-RU" sz="9600" dirty="0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48D51ED4-4CF0-4523-97AC-EF908C7E5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76376" y="4781798"/>
              <a:ext cx="31968025" cy="18338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3510838" y="8663469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01" y="3010798"/>
            <a:ext cx="51215276" cy="2574110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13968038" y="45489"/>
            <a:ext cx="0" cy="2875438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14425238" y="9120669"/>
            <a:ext cx="35746803" cy="9562595"/>
            <a:chOff x="14276376" y="4781798"/>
            <a:chExt cx="33677337" cy="1076938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1189AE0-10D8-4336-BEF5-0D89D5B9B3D7}"/>
                </a:ext>
              </a:extLst>
            </p:cNvPr>
            <p:cNvSpPr/>
            <p:nvPr/>
          </p:nvSpPr>
          <p:spPr>
            <a:xfrm>
              <a:off x="14885349" y="5464610"/>
              <a:ext cx="33068364" cy="10086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9600" dirty="0"/>
                <a:t>Ruxsatnomani olish uchun ariza vakolatli organga “</a:t>
              </a:r>
              <a:r>
                <a:rPr lang="uz-Cyrl-UZ" sz="9600" b="1" dirty="0"/>
                <a:t>Litsenziya” AT</a:t>
              </a:r>
              <a:r>
                <a:rPr lang="uz-Cyrl-UZ" sz="9600" dirty="0"/>
                <a:t> yoki </a:t>
              </a:r>
              <a:r>
                <a:rPr lang="uz-Cyrl-UZ" sz="9600" b="1" dirty="0" smtClean="0"/>
                <a:t>YIDXP</a:t>
              </a:r>
              <a:r>
                <a:rPr lang="uz-Cyrl-UZ" sz="9600" dirty="0" smtClean="0"/>
                <a:t> </a:t>
              </a:r>
              <a:r>
                <a:rPr lang="uz-Cyrl-UZ" sz="9600" dirty="0"/>
                <a:t>orqali taqdim etiladi</a:t>
              </a:r>
              <a:r>
                <a:rPr lang="uz-Cyrl-UZ" sz="9600" dirty="0" smtClean="0"/>
                <a:t>.</a:t>
              </a:r>
              <a:endParaRPr lang="en-US" sz="9600" dirty="0" smtClean="0"/>
            </a:p>
            <a:p>
              <a:pPr algn="just"/>
              <a:endParaRPr lang="en-US" sz="9600" dirty="0"/>
            </a:p>
            <a:p>
              <a:pPr algn="just"/>
              <a:r>
                <a:rPr lang="uz-Cyrl-UZ" sz="9600" dirty="0"/>
                <a:t>Ruxsat etish xususiyatiga ega hujjatni berish yoki berishni rad etish toʻgʻrisidagi qaror talabgorning shaxsiy kabinetiga yuboriladi.</a:t>
              </a:r>
              <a:endParaRPr lang="en-US" sz="9600" dirty="0"/>
            </a:p>
            <a:p>
              <a:pPr algn="just"/>
              <a:r>
                <a:rPr lang="uz-Cyrl-UZ" sz="9600" dirty="0"/>
                <a:t> </a:t>
              </a:r>
              <a:endParaRPr lang="ru-RU" sz="9600" dirty="0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48D51ED4-4CF0-4523-97AC-EF908C7E5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76376" y="4781798"/>
              <a:ext cx="31968025" cy="18338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3510838" y="8663469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71634" y="7093809"/>
            <a:ext cx="30191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002060"/>
                </a:solidFill>
              </a:rPr>
              <a:t>Qarorga</a:t>
            </a:r>
            <a:r>
              <a:rPr lang="en-US" sz="9600" b="1" dirty="0" smtClean="0">
                <a:solidFill>
                  <a:srgbClr val="002060"/>
                </a:solidFill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</a:rPr>
              <a:t>muvofiq</a:t>
            </a:r>
            <a:r>
              <a:rPr lang="uz-Cyrl-UZ" sz="9600" b="1" dirty="0" smtClean="0"/>
              <a:t>:</a:t>
            </a:r>
            <a:endParaRPr lang="ru-RU" sz="9600" b="1" dirty="0"/>
          </a:p>
          <a:p>
            <a:endParaRPr lang="ru-RU" sz="9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01" y="9623358"/>
            <a:ext cx="14062637" cy="80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999"/>
            <a:ext cx="51120675" cy="2856787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13968038" y="45489"/>
            <a:ext cx="0" cy="2875438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14425238" y="9120668"/>
            <a:ext cx="35053961" cy="6607941"/>
            <a:chOff x="14276376" y="4781798"/>
            <a:chExt cx="33024605" cy="7441858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1189AE0-10D8-4336-BEF5-0D89D5B9B3D7}"/>
                </a:ext>
              </a:extLst>
            </p:cNvPr>
            <p:cNvSpPr/>
            <p:nvPr/>
          </p:nvSpPr>
          <p:spPr>
            <a:xfrm>
              <a:off x="14885349" y="5464610"/>
              <a:ext cx="32415632" cy="6759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uz-Cyrl-UZ" sz="9600" dirty="0"/>
                <a:t> Ruxsatnoma berish haqidagi ariza </a:t>
              </a:r>
              <a:r>
                <a:rPr lang="uz-Cyrl-UZ" sz="9600" b="1" dirty="0"/>
                <a:t>birinchi marta</a:t>
              </a:r>
              <a:r>
                <a:rPr lang="uz-Cyrl-UZ" sz="9600" dirty="0"/>
                <a:t> koʻrish jarayonida ruxsat berilishi uchun zarur hujjatlar toʻliq boʻlmaganda ushbu arizani koʻrib chiqish </a:t>
              </a:r>
              <a:r>
                <a:rPr lang="uz-Cyrl-UZ" sz="9600" b="1" dirty="0">
                  <a:solidFill>
                    <a:srgbClr val="FF0000"/>
                  </a:solidFill>
                </a:rPr>
                <a:t>rad qilinmasdan </a:t>
              </a:r>
              <a:r>
                <a:rPr lang="uz-Cyrl-UZ" sz="9600" dirty="0"/>
                <a:t>kamchiliklarni bartaraf etish uchun talabgorga muddat berilishi </a:t>
              </a:r>
              <a:r>
                <a:rPr lang="uz-Cyrl-UZ" sz="9600" dirty="0" smtClean="0"/>
                <a:t>belgilandi</a:t>
              </a:r>
              <a:r>
                <a:rPr lang="en-US" sz="9600" dirty="0"/>
                <a:t>.</a:t>
              </a:r>
              <a:endParaRPr lang="ru-RU" sz="9600" dirty="0"/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48D51ED4-4CF0-4523-97AC-EF908C7E5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76376" y="4781798"/>
              <a:ext cx="31968025" cy="18338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3510838" y="8663469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7869"/>
            <a:ext cx="13510838" cy="7550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7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16743"/>
          <a:stretch/>
        </p:blipFill>
        <p:spPr>
          <a:xfrm>
            <a:off x="0" y="422031"/>
            <a:ext cx="51120675" cy="28339647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4165670" y="0"/>
            <a:ext cx="0" cy="2875438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3901735" y="9185645"/>
            <a:ext cx="23335499" cy="16283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566661" y="8722365"/>
            <a:ext cx="9144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23352370" y="9595168"/>
            <a:ext cx="27185816" cy="1782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600" dirty="0" err="1"/>
              <a:t>Endilikda</a:t>
            </a:r>
            <a:r>
              <a:rPr lang="en-US" sz="9600" dirty="0"/>
              <a:t> </a:t>
            </a:r>
            <a:r>
              <a:rPr lang="en-US" sz="9600" dirty="0" err="1"/>
              <a:t>ruxsat</a:t>
            </a:r>
            <a:r>
              <a:rPr lang="en-US" sz="9600" dirty="0"/>
              <a:t> </a:t>
            </a:r>
            <a:r>
              <a:rPr lang="en-US" sz="9600" dirty="0" err="1"/>
              <a:t>berish</a:t>
            </a:r>
            <a:r>
              <a:rPr lang="en-US" sz="9600" dirty="0"/>
              <a:t> </a:t>
            </a:r>
            <a:r>
              <a:rPr lang="en-US" sz="9600" dirty="0" err="1"/>
              <a:t>yoki</a:t>
            </a:r>
            <a:r>
              <a:rPr lang="en-US" sz="9600" dirty="0"/>
              <a:t> </a:t>
            </a:r>
            <a:r>
              <a:rPr lang="en-US" sz="9600" dirty="0" err="1"/>
              <a:t>ruxsat</a:t>
            </a:r>
            <a:r>
              <a:rPr lang="en-US" sz="9600" dirty="0"/>
              <a:t> </a:t>
            </a:r>
            <a:r>
              <a:rPr lang="en-US" sz="9600" dirty="0" err="1"/>
              <a:t>berishni</a:t>
            </a:r>
            <a:r>
              <a:rPr lang="en-US" sz="9600" dirty="0"/>
              <a:t> rad </a:t>
            </a:r>
            <a:r>
              <a:rPr lang="en-US" sz="9600" dirty="0" err="1"/>
              <a:t>etish</a:t>
            </a:r>
            <a:r>
              <a:rPr lang="en-US" sz="9600" dirty="0"/>
              <a:t> </a:t>
            </a:r>
            <a:r>
              <a:rPr lang="en-US" sz="9600" dirty="0" err="1"/>
              <a:t>toʻgʻrisidagi</a:t>
            </a:r>
            <a:r>
              <a:rPr lang="en-US" sz="9600" dirty="0"/>
              <a:t> </a:t>
            </a:r>
            <a:r>
              <a:rPr lang="en-US" sz="9600" dirty="0" err="1"/>
              <a:t>qarorlarni</a:t>
            </a:r>
            <a:r>
              <a:rPr lang="en-US" sz="9600" dirty="0"/>
              <a:t> </a:t>
            </a:r>
            <a:r>
              <a:rPr lang="en-US" sz="9600" dirty="0" err="1"/>
              <a:t>respublika</a:t>
            </a:r>
            <a:r>
              <a:rPr lang="en-US" sz="9600" dirty="0"/>
              <a:t> </a:t>
            </a:r>
            <a:r>
              <a:rPr lang="en-US" sz="9600" dirty="0" err="1"/>
              <a:t>darajasida</a:t>
            </a:r>
            <a:r>
              <a:rPr lang="en-US" sz="9600" dirty="0"/>
              <a:t> </a:t>
            </a:r>
            <a:r>
              <a:rPr lang="en-US" sz="9600" dirty="0" err="1"/>
              <a:t>qabul</a:t>
            </a:r>
            <a:r>
              <a:rPr lang="en-US" sz="9600" dirty="0"/>
              <a:t> </a:t>
            </a:r>
            <a:r>
              <a:rPr lang="en-US" sz="9600" dirty="0" err="1"/>
              <a:t>qiluvchi</a:t>
            </a:r>
            <a:r>
              <a:rPr lang="en-US" sz="9600" dirty="0"/>
              <a:t> </a:t>
            </a:r>
            <a:r>
              <a:rPr lang="en-US" sz="9600" dirty="0" err="1"/>
              <a:t>vakolatli</a:t>
            </a:r>
            <a:r>
              <a:rPr lang="en-US" sz="9600" dirty="0"/>
              <a:t> </a:t>
            </a:r>
            <a:r>
              <a:rPr lang="en-US" sz="9600" dirty="0" err="1"/>
              <a:t>organlarda</a:t>
            </a:r>
            <a:r>
              <a:rPr lang="en-US" sz="9600" dirty="0"/>
              <a:t> </a:t>
            </a:r>
            <a:r>
              <a:rPr lang="en-US" sz="9600" dirty="0" err="1"/>
              <a:t>mavjud</a:t>
            </a:r>
            <a:r>
              <a:rPr lang="en-US" sz="9600" dirty="0"/>
              <a:t> </a:t>
            </a:r>
            <a:r>
              <a:rPr lang="en-US" sz="9600" dirty="0" err="1"/>
              <a:t>xodimlar</a:t>
            </a:r>
            <a:r>
              <a:rPr lang="en-US" sz="9600" dirty="0"/>
              <a:t> </a:t>
            </a:r>
            <a:r>
              <a:rPr lang="en-US" sz="9600" dirty="0" err="1"/>
              <a:t>orasidan</a:t>
            </a:r>
            <a:r>
              <a:rPr lang="en-US" sz="9600" dirty="0"/>
              <a:t> 5 </a:t>
            </a:r>
            <a:r>
              <a:rPr lang="en-US" sz="9600" dirty="0" err="1"/>
              <a:t>kishidan</a:t>
            </a:r>
            <a:r>
              <a:rPr lang="en-US" sz="9600" dirty="0"/>
              <a:t> </a:t>
            </a:r>
            <a:r>
              <a:rPr lang="en-US" sz="9600" dirty="0" err="1"/>
              <a:t>iborat</a:t>
            </a:r>
            <a:r>
              <a:rPr lang="en-US" sz="9600" dirty="0"/>
              <a:t> </a:t>
            </a:r>
            <a:r>
              <a:rPr lang="en-US" sz="9600" dirty="0" err="1"/>
              <a:t>shikoyatlarni</a:t>
            </a:r>
            <a:r>
              <a:rPr lang="en-US" sz="9600" dirty="0"/>
              <a:t> </a:t>
            </a:r>
            <a:r>
              <a:rPr lang="en-US" sz="9600" dirty="0" err="1"/>
              <a:t>koʻrib</a:t>
            </a:r>
            <a:r>
              <a:rPr lang="en-US" sz="9600" dirty="0"/>
              <a:t> </a:t>
            </a:r>
            <a:r>
              <a:rPr lang="en-US" sz="9600" dirty="0" err="1"/>
              <a:t>chiqish</a:t>
            </a:r>
            <a:r>
              <a:rPr lang="en-US" sz="9600" dirty="0"/>
              <a:t> </a:t>
            </a:r>
            <a:r>
              <a:rPr lang="en-US" sz="9600" dirty="0" err="1"/>
              <a:t>boʻyicha</a:t>
            </a:r>
            <a:r>
              <a:rPr lang="en-US" sz="9600" dirty="0"/>
              <a:t> </a:t>
            </a:r>
            <a:r>
              <a:rPr lang="en-US" sz="9600" b="1" dirty="0" err="1"/>
              <a:t>Apellyatsiya</a:t>
            </a:r>
            <a:r>
              <a:rPr lang="en-US" sz="9600" b="1" dirty="0"/>
              <a:t> </a:t>
            </a:r>
            <a:r>
              <a:rPr lang="en-US" sz="9600" b="1" dirty="0" err="1"/>
              <a:t>kengashi</a:t>
            </a:r>
            <a:r>
              <a:rPr lang="en-US" sz="9600" b="1" dirty="0"/>
              <a:t> </a:t>
            </a:r>
            <a:r>
              <a:rPr lang="en-US" sz="9600" dirty="0" err="1"/>
              <a:t>tashkil</a:t>
            </a:r>
            <a:r>
              <a:rPr lang="en-US" sz="9600" dirty="0"/>
              <a:t> </a:t>
            </a:r>
            <a:r>
              <a:rPr lang="en-US" sz="9600" dirty="0" err="1"/>
              <a:t>etiladi</a:t>
            </a:r>
            <a:r>
              <a:rPr lang="en-US" sz="9600" dirty="0" smtClean="0"/>
              <a:t>.</a:t>
            </a:r>
          </a:p>
          <a:p>
            <a:pPr algn="just"/>
            <a:endParaRPr lang="en-US" sz="9600" dirty="0"/>
          </a:p>
          <a:p>
            <a:pPr algn="just"/>
            <a:r>
              <a:rPr lang="en-US" sz="9600" b="1" dirty="0" err="1"/>
              <a:t>Apellyatsiya</a:t>
            </a:r>
            <a:r>
              <a:rPr lang="en-US" sz="9600" b="1" dirty="0"/>
              <a:t> </a:t>
            </a:r>
            <a:r>
              <a:rPr lang="en-US" sz="9600" b="1" dirty="0" err="1"/>
              <a:t>kengashi</a:t>
            </a:r>
            <a:r>
              <a:rPr lang="en-US" sz="9600" b="1" dirty="0"/>
              <a:t> </a:t>
            </a:r>
            <a:r>
              <a:rPr lang="en-US" sz="9600" dirty="0" err="1"/>
              <a:t>nizolarni</a:t>
            </a:r>
            <a:r>
              <a:rPr lang="en-US" sz="9600" dirty="0"/>
              <a:t> </a:t>
            </a:r>
            <a:r>
              <a:rPr lang="en-US" sz="9600" dirty="0" err="1"/>
              <a:t>tezkor</a:t>
            </a:r>
            <a:r>
              <a:rPr lang="en-US" sz="9600" dirty="0"/>
              <a:t> </a:t>
            </a:r>
            <a:r>
              <a:rPr lang="en-US" sz="9600" dirty="0" err="1"/>
              <a:t>koʻrib</a:t>
            </a:r>
            <a:r>
              <a:rPr lang="en-US" sz="9600" dirty="0"/>
              <a:t> </a:t>
            </a:r>
            <a:r>
              <a:rPr lang="en-US" sz="9600" dirty="0" err="1"/>
              <a:t>chiqib</a:t>
            </a:r>
            <a:r>
              <a:rPr lang="en-US" sz="9600" dirty="0"/>
              <a:t>, </a:t>
            </a:r>
            <a:r>
              <a:rPr lang="en-US" sz="9600" dirty="0" err="1"/>
              <a:t>qonuniy</a:t>
            </a:r>
            <a:r>
              <a:rPr lang="en-US" sz="9600" dirty="0"/>
              <a:t> </a:t>
            </a:r>
            <a:r>
              <a:rPr lang="en-US" sz="9600" dirty="0" err="1"/>
              <a:t>hal</a:t>
            </a:r>
            <a:r>
              <a:rPr lang="en-US" sz="9600" dirty="0"/>
              <a:t> </a:t>
            </a:r>
            <a:r>
              <a:rPr lang="en-US" sz="9600" dirty="0" err="1"/>
              <a:t>qilish</a:t>
            </a:r>
            <a:r>
              <a:rPr lang="en-US" sz="9600" dirty="0"/>
              <a:t> </a:t>
            </a:r>
            <a:r>
              <a:rPr lang="en-US" sz="9600" dirty="0" err="1"/>
              <a:t>imkoniyatini</a:t>
            </a:r>
            <a:r>
              <a:rPr lang="en-US" sz="9600" dirty="0"/>
              <a:t> </a:t>
            </a:r>
            <a:r>
              <a:rPr lang="en-US" sz="9600" dirty="0" err="1"/>
              <a:t>beradi</a:t>
            </a:r>
            <a:r>
              <a:rPr lang="en-US" sz="9600" dirty="0"/>
              <a:t>. </a:t>
            </a:r>
            <a:r>
              <a:rPr lang="en-US" sz="9600" dirty="0" err="1"/>
              <a:t>Lekin</a:t>
            </a:r>
            <a:r>
              <a:rPr lang="en-US" sz="9600" dirty="0"/>
              <a:t> </a:t>
            </a:r>
            <a:r>
              <a:rPr lang="en-US" sz="9600" dirty="0" err="1"/>
              <a:t>fuqarolar</a:t>
            </a:r>
            <a:r>
              <a:rPr lang="en-US" sz="9600" dirty="0"/>
              <a:t> </a:t>
            </a:r>
            <a:r>
              <a:rPr lang="en-US" sz="9600" dirty="0" err="1"/>
              <a:t>xohlasa</a:t>
            </a:r>
            <a:r>
              <a:rPr lang="en-US" sz="9600" dirty="0"/>
              <a:t> </a:t>
            </a:r>
            <a:r>
              <a:rPr lang="en-US" sz="9600" dirty="0" err="1"/>
              <a:t>apellyatsiya</a:t>
            </a:r>
            <a:r>
              <a:rPr lang="en-US" sz="9600" dirty="0"/>
              <a:t> </a:t>
            </a:r>
            <a:r>
              <a:rPr lang="en-US" sz="9600" dirty="0" err="1"/>
              <a:t>kengashiga</a:t>
            </a:r>
            <a:r>
              <a:rPr lang="en-US" sz="9600" dirty="0"/>
              <a:t> </a:t>
            </a:r>
            <a:r>
              <a:rPr lang="en-US" sz="9600" dirty="0" err="1"/>
              <a:t>murojaat</a:t>
            </a:r>
            <a:r>
              <a:rPr lang="en-US" sz="9600" dirty="0"/>
              <a:t> </a:t>
            </a:r>
            <a:r>
              <a:rPr lang="en-US" sz="9600" dirty="0" err="1"/>
              <a:t>qilmasdan</a:t>
            </a:r>
            <a:r>
              <a:rPr lang="en-US" sz="9600" dirty="0"/>
              <a:t> </a:t>
            </a:r>
            <a:r>
              <a:rPr lang="en-US" sz="9600" dirty="0" err="1"/>
              <a:t>toʻgʻridan</a:t>
            </a:r>
            <a:r>
              <a:rPr lang="en-US" sz="9600" dirty="0"/>
              <a:t> </a:t>
            </a:r>
            <a:r>
              <a:rPr lang="en-US" sz="9600" dirty="0" err="1"/>
              <a:t>toʻgʻri</a:t>
            </a:r>
            <a:r>
              <a:rPr lang="en-US" sz="9600" dirty="0"/>
              <a:t> </a:t>
            </a:r>
            <a:r>
              <a:rPr lang="en-US" sz="9600" dirty="0" err="1"/>
              <a:t>sudga</a:t>
            </a:r>
            <a:r>
              <a:rPr lang="en-US" sz="9600" dirty="0"/>
              <a:t> ham </a:t>
            </a:r>
            <a:r>
              <a:rPr lang="en-US" sz="9600" dirty="0" err="1"/>
              <a:t>murojaat</a:t>
            </a:r>
            <a:r>
              <a:rPr lang="en-US" sz="9600" dirty="0"/>
              <a:t> </a:t>
            </a:r>
            <a:r>
              <a:rPr lang="en-US" sz="9600" dirty="0" err="1"/>
              <a:t>qilishlari</a:t>
            </a:r>
            <a:r>
              <a:rPr lang="en-US" sz="9600" dirty="0"/>
              <a:t> </a:t>
            </a:r>
            <a:r>
              <a:rPr lang="en-US" sz="9600" dirty="0" err="1"/>
              <a:t>mumkin</a:t>
            </a:r>
            <a:r>
              <a:rPr lang="en-US" sz="9600" dirty="0"/>
              <a:t>.</a:t>
            </a:r>
          </a:p>
          <a:p>
            <a:pPr algn="just"/>
            <a:endParaRPr lang="ru-RU" sz="9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80" y="10346230"/>
            <a:ext cx="17349875" cy="973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0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93454" y="-109809"/>
            <a:ext cx="51314129" cy="28864197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13968038" y="45489"/>
            <a:ext cx="0" cy="2875438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14431092" y="10588585"/>
            <a:ext cx="32092874" cy="3722093"/>
            <a:chOff x="14276376" y="2653066"/>
            <a:chExt cx="36142985" cy="419182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1189AE0-10D8-4336-BEF5-0D89D5B9B3D7}"/>
                </a:ext>
              </a:extLst>
            </p:cNvPr>
            <p:cNvSpPr/>
            <p:nvPr/>
          </p:nvSpPr>
          <p:spPr>
            <a:xfrm>
              <a:off x="14276376" y="3274721"/>
              <a:ext cx="36142985" cy="3570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0" b="1" dirty="0" err="1" smtClean="0">
                  <a:solidFill>
                    <a:srgbClr val="002060"/>
                  </a:solidFill>
                </a:rPr>
                <a:t>E’tiboringiz</a:t>
              </a:r>
              <a:r>
                <a:rPr lang="en-US" sz="20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0" b="1" dirty="0" err="1" smtClean="0">
                  <a:solidFill>
                    <a:srgbClr val="002060"/>
                  </a:solidFill>
                </a:rPr>
                <a:t>uchun</a:t>
              </a:r>
              <a:r>
                <a:rPr lang="en-US" sz="20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0" b="1" dirty="0" err="1" smtClean="0">
                  <a:solidFill>
                    <a:srgbClr val="002060"/>
                  </a:solidFill>
                </a:rPr>
                <a:t>rahmat</a:t>
              </a:r>
              <a:r>
                <a:rPr lang="en-US" sz="20000" b="1" dirty="0" smtClean="0">
                  <a:solidFill>
                    <a:srgbClr val="002060"/>
                  </a:solidFill>
                </a:rPr>
                <a:t>!</a:t>
              </a:r>
              <a:endParaRPr lang="uz-Cyrl-UZ" sz="20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48D51ED4-4CF0-4523-97AC-EF908C7E5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276376" y="2653066"/>
              <a:ext cx="34564230" cy="28122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3516692" y="10156355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55" y="10156355"/>
            <a:ext cx="13698440" cy="780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466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11563</TotalTime>
  <Words>253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Ruhullo Yuldoshboyev</cp:lastModifiedBy>
  <cp:revision>746</cp:revision>
  <cp:lastPrinted>2021-11-04T05:04:21Z</cp:lastPrinted>
  <dcterms:created xsi:type="dcterms:W3CDTF">2020-12-22T19:23:24Z</dcterms:created>
  <dcterms:modified xsi:type="dcterms:W3CDTF">2022-03-01T05:39:41Z</dcterms:modified>
</cp:coreProperties>
</file>